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2" r:id="rId2"/>
    <p:sldId id="650" r:id="rId3"/>
    <p:sldId id="511" r:id="rId4"/>
    <p:sldId id="510" r:id="rId5"/>
    <p:sldId id="528" r:id="rId6"/>
    <p:sldId id="529" r:id="rId7"/>
    <p:sldId id="530" r:id="rId8"/>
    <p:sldId id="531" r:id="rId9"/>
    <p:sldId id="532" r:id="rId10"/>
    <p:sldId id="533" r:id="rId11"/>
    <p:sldId id="526" r:id="rId12"/>
    <p:sldId id="493" r:id="rId13"/>
    <p:sldId id="494" r:id="rId14"/>
    <p:sldId id="495" r:id="rId15"/>
    <p:sldId id="496" r:id="rId16"/>
    <p:sldId id="497" r:id="rId17"/>
    <p:sldId id="498" r:id="rId18"/>
    <p:sldId id="499" r:id="rId19"/>
    <p:sldId id="502" r:id="rId20"/>
    <p:sldId id="503" r:id="rId21"/>
    <p:sldId id="500" r:id="rId22"/>
    <p:sldId id="501" r:id="rId23"/>
    <p:sldId id="506" r:id="rId24"/>
    <p:sldId id="507" r:id="rId25"/>
    <p:sldId id="508" r:id="rId26"/>
    <p:sldId id="524" r:id="rId27"/>
    <p:sldId id="520" r:id="rId28"/>
    <p:sldId id="522" r:id="rId29"/>
    <p:sldId id="523" r:id="rId30"/>
    <p:sldId id="539" r:id="rId31"/>
    <p:sldId id="258" r:id="rId32"/>
    <p:sldId id="260" r:id="rId33"/>
    <p:sldId id="261" r:id="rId34"/>
    <p:sldId id="294" r:id="rId35"/>
    <p:sldId id="262" r:id="rId36"/>
    <p:sldId id="263" r:id="rId37"/>
    <p:sldId id="265" r:id="rId38"/>
    <p:sldId id="264" r:id="rId39"/>
    <p:sldId id="29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1628" autoAdjust="0"/>
  </p:normalViewPr>
  <p:slideViewPr>
    <p:cSldViewPr snapToGrid="0">
      <p:cViewPr>
        <p:scale>
          <a:sx n="50" d="100"/>
          <a:sy n="50" d="100"/>
        </p:scale>
        <p:origin x="771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34551-53B6-426E-852B-DA11892D457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02838-2086-4EEE-A48E-A0FD2E4BE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75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0C35-7BA5-4081-B633-CE0215D4682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44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we all know, we human have a </a:t>
            </a:r>
            <a:r>
              <a:rPr lang="en-US" altLang="zh-CN" dirty="0">
                <a:solidFill>
                  <a:srgbClr val="FF0000"/>
                </a:solidFill>
              </a:rPr>
              <a:t>much</a:t>
            </a:r>
            <a:r>
              <a:rPr lang="en-US" altLang="zh-CN" dirty="0"/>
              <a:t> more complex brain than other animals. According</a:t>
            </a:r>
            <a:r>
              <a:rPr lang="en-US" altLang="zh-CN" baseline="0" dirty="0"/>
              <a:t> to the social brain theory, a large proportion of our brain is developed to process social information from the environment and to support our social life in the complex human society.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0C35-7BA5-4081-B633-CE0215D4682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9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we all know, we human have a </a:t>
            </a:r>
            <a:r>
              <a:rPr lang="en-US" altLang="zh-CN" dirty="0">
                <a:solidFill>
                  <a:srgbClr val="FF0000"/>
                </a:solidFill>
              </a:rPr>
              <a:t>much</a:t>
            </a:r>
            <a:r>
              <a:rPr lang="en-US" altLang="zh-CN" dirty="0"/>
              <a:t> more complex brain than other animals. According</a:t>
            </a:r>
            <a:r>
              <a:rPr lang="en-US" altLang="zh-CN" baseline="0" dirty="0"/>
              <a:t> to the social brain theory, a large proportion of our brain is developed to process social information from the environment and to support our social life in the complex human society.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0C35-7BA5-4081-B633-CE0215D4682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81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53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1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85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8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13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50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50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19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14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34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7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1AE99-672D-4A5B-8CD3-8D9B91BDBB30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4E485-FA51-4849-9F4A-EBDC21326D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72" y="1948194"/>
            <a:ext cx="4391025" cy="277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标题 2"/>
          <p:cNvSpPr txBox="1">
            <a:spLocks/>
          </p:cNvSpPr>
          <p:nvPr/>
        </p:nvSpPr>
        <p:spPr>
          <a:xfrm>
            <a:off x="6687091" y="4389989"/>
            <a:ext cx="4752528" cy="466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蒯曙光 教授 博士生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导师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7578204" y="2293888"/>
          <a:ext cx="1800200" cy="174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r:id="rId4" imgW="2221920" imgH="2298240" progId="">
                  <p:embed/>
                </p:oleObj>
              </mc:Choice>
              <mc:Fallback>
                <p:oleObj r:id="rId4" imgW="2221920" imgH="2298240" progId="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8204" y="2293888"/>
                        <a:ext cx="1800200" cy="1741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6687091" y="491881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认知神经科学研究所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87091" y="6093339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华东师范大学心理与认知科学学院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812" y="5042836"/>
            <a:ext cx="1512168" cy="151216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713731" y="5506075"/>
            <a:ext cx="4954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脑功能基因组学教育部重点实验室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  <p:pic>
        <p:nvPicPr>
          <p:cNvPr id="15" name="Picture 8" descr="image00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74" y="5217714"/>
            <a:ext cx="1296144" cy="12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569AA5A-8D33-4827-A5D8-D21EA245BEFE}"/>
              </a:ext>
            </a:extLst>
          </p:cNvPr>
          <p:cNvSpPr txBox="1"/>
          <p:nvPr/>
        </p:nvSpPr>
        <p:spPr>
          <a:xfrm>
            <a:off x="1796143" y="718457"/>
            <a:ext cx="911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人类思维史：心理学</a:t>
            </a:r>
          </a:p>
        </p:txBody>
      </p:sp>
    </p:spTree>
    <p:extLst>
      <p:ext uri="{BB962C8B-B14F-4D97-AF65-F5344CB8AC3E}">
        <p14:creationId xmlns:p14="http://schemas.microsoft.com/office/powerpoint/2010/main" val="418565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840"/>
    </mc:Choice>
    <mc:Fallback xmlns="">
      <p:transition spd="slow" advTm="3578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150" y="170763"/>
            <a:ext cx="1213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36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从道到术</a:t>
            </a:r>
            <a:endParaRPr lang="zh-CN" altLang="zh-CN" sz="36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28084" y="2120243"/>
            <a:ext cx="1711325" cy="15429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90646" y="2097150"/>
            <a:ext cx="1837689" cy="1561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30761" y="2023847"/>
            <a:ext cx="1696720" cy="1622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61314" y="1452442"/>
            <a:ext cx="1837689" cy="4816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528084" y="1452442"/>
            <a:ext cx="1711325" cy="554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01429" y="1452442"/>
            <a:ext cx="1696720" cy="4618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1429" y="1442849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科学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252119" y="1442849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工程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535386" y="1442849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000255" y="2742134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物理学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90645" y="21720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建筑学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762716" y="2129851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工程建设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190645" y="2636651"/>
            <a:ext cx="19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电子科学与技术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683245" y="2588330"/>
            <a:ext cx="140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芯片制造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405019" y="3050587"/>
            <a:ext cx="19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超声仪器制造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831043" y="2160202"/>
            <a:ext cx="78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力学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843528" y="2618616"/>
            <a:ext cx="78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电学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879121" y="3050176"/>
            <a:ext cx="794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生物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物理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190645" y="3192978"/>
            <a:ext cx="183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生物仪器工程</a:t>
            </a: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826846" y="2336052"/>
            <a:ext cx="22733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2826844" y="2837306"/>
            <a:ext cx="22733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2826844" y="3343222"/>
            <a:ext cx="22733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7151337" y="2304969"/>
            <a:ext cx="2273367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7131652" y="2838397"/>
            <a:ext cx="2273367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7151337" y="3295924"/>
            <a:ext cx="2273367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9808571" y="4754485"/>
            <a:ext cx="159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技巧工具包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228069" y="4662422"/>
            <a:ext cx="130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人类行为基本特征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356317" y="4679488"/>
            <a:ext cx="159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市场营销基本方法和原则</a:t>
            </a: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2767876" y="4939151"/>
            <a:ext cx="22733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7131651" y="4939151"/>
            <a:ext cx="22733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5646735" y="5769856"/>
            <a:ext cx="130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商科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380469" y="5815420"/>
            <a:ext cx="130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心理学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0178146" y="5749572"/>
            <a:ext cx="130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秘籍</a:t>
            </a:r>
          </a:p>
        </p:txBody>
      </p:sp>
    </p:spTree>
    <p:extLst>
      <p:ext uri="{BB962C8B-B14F-4D97-AF65-F5344CB8AC3E}">
        <p14:creationId xmlns:p14="http://schemas.microsoft.com/office/powerpoint/2010/main" val="2390533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2570" y="1776644"/>
            <a:ext cx="11583670" cy="3869776"/>
            <a:chOff x="608330" y="1639484"/>
            <a:chExt cx="10586085" cy="3059299"/>
          </a:xfrm>
        </p:grpSpPr>
        <p:sp>
          <p:nvSpPr>
            <p:cNvPr id="4" name="矩形 3"/>
            <p:cNvSpPr/>
            <p:nvPr/>
          </p:nvSpPr>
          <p:spPr>
            <a:xfrm>
              <a:off x="4956175" y="1649077"/>
              <a:ext cx="1837689" cy="13642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310369" y="1649077"/>
              <a:ext cx="1711325" cy="12715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96290" y="1649077"/>
              <a:ext cx="1696720" cy="13082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311004" y="3265857"/>
              <a:ext cx="1711325" cy="13792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956175" y="3242765"/>
              <a:ext cx="1837689" cy="142729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96290" y="3169460"/>
              <a:ext cx="1696720" cy="15293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96290" y="2097100"/>
              <a:ext cx="169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科学家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006340" y="2046608"/>
              <a:ext cx="169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工程师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96290" y="1639484"/>
              <a:ext cx="169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理科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46980" y="1639484"/>
              <a:ext cx="169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工科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8330" y="2469713"/>
              <a:ext cx="207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探索和创造规则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06620" y="2419221"/>
              <a:ext cx="2296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利用规则设计工具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19150" y="3670695"/>
              <a:ext cx="96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物理学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66570" y="3145870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电学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66570" y="3544671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光学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66570" y="3951795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力学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66570" y="4329451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热学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2640330" y="3729337"/>
              <a:ext cx="23063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5119370" y="3587215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光学设计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119370" y="3217883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电路设计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2640330" y="3355759"/>
              <a:ext cx="23063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9199880" y="2167371"/>
              <a:ext cx="169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技工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199880" y="1639484"/>
              <a:ext cx="169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专科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467850" y="3213094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电工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467850" y="3575869"/>
              <a:ext cx="1242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配眼镜</a:t>
              </a:r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2640330" y="4158668"/>
              <a:ext cx="23063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5119370" y="3954643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建筑结构设计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467850" y="3932157"/>
              <a:ext cx="1242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砌砖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2640330" y="4528775"/>
              <a:ext cx="23063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5119370" y="4329451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发动机设计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486900" y="4300730"/>
              <a:ext cx="130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汽车工人</a:t>
              </a:r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6907530" y="3402549"/>
              <a:ext cx="23063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9114155" y="2528519"/>
              <a:ext cx="2080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掌握和使用工具</a:t>
              </a:r>
            </a:p>
          </p:txBody>
        </p:sp>
        <p:cxnSp>
          <p:nvCxnSpPr>
            <p:cNvPr id="37" name="直接箭头连接符 36"/>
            <p:cNvCxnSpPr/>
            <p:nvPr/>
          </p:nvCxnSpPr>
          <p:spPr>
            <a:xfrm>
              <a:off x="6907530" y="3749876"/>
              <a:ext cx="23063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6907530" y="4128743"/>
              <a:ext cx="23063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6907530" y="4499381"/>
              <a:ext cx="23063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右箭头 44"/>
            <p:cNvSpPr/>
            <p:nvPr/>
          </p:nvSpPr>
          <p:spPr>
            <a:xfrm>
              <a:off x="2680970" y="2008816"/>
              <a:ext cx="2265680" cy="527887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右箭头 45"/>
            <p:cNvSpPr/>
            <p:nvPr/>
          </p:nvSpPr>
          <p:spPr>
            <a:xfrm>
              <a:off x="6906895" y="2048584"/>
              <a:ext cx="2265680" cy="52788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48243" y="331470"/>
            <a:ext cx="1118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学科体系</a:t>
            </a:r>
          </a:p>
        </p:txBody>
      </p:sp>
    </p:spTree>
    <p:extLst>
      <p:ext uri="{BB962C8B-B14F-4D97-AF65-F5344CB8AC3E}">
        <p14:creationId xmlns:p14="http://schemas.microsoft.com/office/powerpoint/2010/main" val="1674902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alexteoh0931.files.wordpress.com/2017/10/4732861-9a60ac09bb12b917399744217.jpg?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95" y="1635826"/>
            <a:ext cx="7505065" cy="476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979294" y="617974"/>
            <a:ext cx="7505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世界上最难的是理解人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536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0.gstatic.com/images?q=tbn:ANd9GcQPTOd8LrE58OWlIZ8Ht4VxsQgy9YLTp34gdSIC25F2MYVHNjy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90" y="2347545"/>
            <a:ext cx="3633215" cy="285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56" y="2347545"/>
            <a:ext cx="3572987" cy="28955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57095" y="68765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人性是恶还是善？</a:t>
            </a:r>
          </a:p>
        </p:txBody>
      </p:sp>
    </p:spTree>
    <p:extLst>
      <p:ext uri="{BB962C8B-B14F-4D97-AF65-F5344CB8AC3E}">
        <p14:creationId xmlns:p14="http://schemas.microsoft.com/office/powerpoint/2010/main" val="378471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36150"/>
            <a:ext cx="11872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人性的善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806" y="2021043"/>
            <a:ext cx="5857421" cy="4242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7" y="2020013"/>
            <a:ext cx="3629212" cy="42439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1188" y="1174780"/>
            <a:ext cx="3523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母爱</a:t>
            </a:r>
          </a:p>
        </p:txBody>
      </p:sp>
      <p:sp>
        <p:nvSpPr>
          <p:cNvPr id="9" name="矩形 8"/>
          <p:cNvSpPr/>
          <p:nvPr/>
        </p:nvSpPr>
        <p:spPr>
          <a:xfrm>
            <a:off x="5042806" y="1174780"/>
            <a:ext cx="5472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洪水无情人有情</a:t>
            </a:r>
          </a:p>
        </p:txBody>
      </p:sp>
    </p:spTree>
    <p:extLst>
      <p:ext uri="{BB962C8B-B14F-4D97-AF65-F5344CB8AC3E}">
        <p14:creationId xmlns:p14="http://schemas.microsoft.com/office/powerpoint/2010/main" val="318231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5333"/>
            <a:ext cx="11800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人性的恶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45" y="2378301"/>
            <a:ext cx="5000625" cy="29432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39889" y="137998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诈骗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363" y="2042845"/>
            <a:ext cx="5019675" cy="3238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315719" y="137998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剥削</a:t>
            </a:r>
          </a:p>
        </p:txBody>
      </p:sp>
    </p:spTree>
    <p:extLst>
      <p:ext uri="{BB962C8B-B14F-4D97-AF65-F5344CB8AC3E}">
        <p14:creationId xmlns:p14="http://schemas.microsoft.com/office/powerpoint/2010/main" val="2940121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onlinelibrary.wiley.com/cms/asset/df13c59b-ccf9-4193-a0b5-eb9bbc9c5303/gbb12109-toc-0001-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35" y="1127760"/>
            <a:ext cx="5589905" cy="531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990600" y="248920"/>
            <a:ext cx="1017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什么是人性：基因、脑与行为</a:t>
            </a:r>
          </a:p>
        </p:txBody>
      </p:sp>
    </p:spTree>
    <p:extLst>
      <p:ext uri="{BB962C8B-B14F-4D97-AF65-F5344CB8AC3E}">
        <p14:creationId xmlns:p14="http://schemas.microsoft.com/office/powerpoint/2010/main" val="1909871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76200" y="23072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理解人性：基因的竞争</a:t>
            </a:r>
          </a:p>
        </p:txBody>
      </p:sp>
      <p:pic>
        <p:nvPicPr>
          <p:cNvPr id="3076" name="Picture 4" descr="https://upload.wikimedia.org/wikipedia/commons/thumb/4/41/%E5%9F%BA%E5%9B%A0.png/220px-%E5%9F%BA%E5%9B%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590674"/>
            <a:ext cx="4774406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755705" y="5673209"/>
            <a:ext cx="205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图片来自 wikipedia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19799" y="2637541"/>
            <a:ext cx="4432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作为生物体，人类从根本上是由遗传物质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所决定得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19800" y="3963009"/>
            <a:ext cx="424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基因最基本动力就是复制</a:t>
            </a:r>
          </a:p>
        </p:txBody>
      </p:sp>
    </p:spTree>
    <p:extLst>
      <p:ext uri="{BB962C8B-B14F-4D97-AF65-F5344CB8AC3E}">
        <p14:creationId xmlns:p14="http://schemas.microsoft.com/office/powerpoint/2010/main" val="38945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53"/>
    </mc:Choice>
    <mc:Fallback xmlns="">
      <p:transition spd="slow" advTm="12595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4458" y="711200"/>
            <a:ext cx="1034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什么样基因最能在世界上生存下去？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8285" y="2496458"/>
            <a:ext cx="7199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最能获取到资源（占有和抢夺）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8285" y="3896995"/>
            <a:ext cx="7199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最强烈的产生和保护后代（生殖和繁衍）</a:t>
            </a:r>
          </a:p>
        </p:txBody>
      </p:sp>
    </p:spTree>
    <p:extLst>
      <p:ext uri="{BB962C8B-B14F-4D97-AF65-F5344CB8AC3E}">
        <p14:creationId xmlns:p14="http://schemas.microsoft.com/office/powerpoint/2010/main" val="397481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596" y="2335893"/>
            <a:ext cx="6610350" cy="3695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0" y="2845707"/>
            <a:ext cx="2842579" cy="31858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465333"/>
            <a:ext cx="11800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进化论：社会进步的源泉</a:t>
            </a:r>
          </a:p>
        </p:txBody>
      </p:sp>
    </p:spTree>
    <p:extLst>
      <p:ext uri="{BB962C8B-B14F-4D97-AF65-F5344CB8AC3E}">
        <p14:creationId xmlns:p14="http://schemas.microsoft.com/office/powerpoint/2010/main" val="372976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655106" y="2343131"/>
            <a:ext cx="24970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ea typeface="黑体" panose="02010609060101010101" pitchFamily="49" charset="-122"/>
                <a:cs typeface="Times New Roman" panose="02020603050405020304" pitchFamily="18" charset="0"/>
              </a:rPr>
              <a:t>2004.9-2009.7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655106" y="3491194"/>
            <a:ext cx="23250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2009.9-2012.8</a:t>
            </a: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2655106" y="1496480"/>
            <a:ext cx="24101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2000.9-2004.6</a:t>
            </a: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2655106" y="4284582"/>
            <a:ext cx="2455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2012.9-2015.5</a:t>
            </a:r>
          </a:p>
        </p:txBody>
      </p:sp>
      <p:pic>
        <p:nvPicPr>
          <p:cNvPr id="8" name="Picture 7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82" y="3437696"/>
            <a:ext cx="786118" cy="65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7"/>
          <p:cNvSpPr txBox="1">
            <a:spLocks noChangeArrowheads="1"/>
          </p:cNvSpPr>
          <p:nvPr/>
        </p:nvSpPr>
        <p:spPr bwMode="auto">
          <a:xfrm>
            <a:off x="5107444" y="5003222"/>
            <a:ext cx="666893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dirty="0">
                <a:ea typeface="黑体" panose="02010609060101010101" pitchFamily="49" charset="-122"/>
                <a:cs typeface="Times New Roman" panose="02020603050405020304" pitchFamily="18" charset="0"/>
              </a:rPr>
              <a:t>华东师范大学心理与认知科学学院，教授，院长助理，虚拟现实实验平台负责人</a:t>
            </a:r>
            <a:endParaRPr lang="en-US" altLang="zh-CN" sz="2000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4" descr="âåä¸å¸èå¤§å­¦âçå¾çæç´¢ç»æ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54" y="4919396"/>
            <a:ext cx="601421" cy="55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2655106" y="5003222"/>
            <a:ext cx="21776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ea typeface="黑体" panose="02010609060101010101" pitchFamily="49" charset="-122"/>
                <a:cs typeface="Times New Roman" panose="02020603050405020304" pitchFamily="18" charset="0"/>
              </a:rPr>
              <a:t>2015.5-</a:t>
            </a:r>
            <a:r>
              <a:rPr lang="zh-CN" altLang="en-US" sz="2000">
                <a:ea typeface="黑体" panose="02010609060101010101" pitchFamily="49" charset="-122"/>
                <a:cs typeface="Times New Roman" panose="02020603050405020304" pitchFamily="18" charset="0"/>
              </a:rPr>
              <a:t>今</a:t>
            </a:r>
            <a:r>
              <a:rPr lang="en-US" altLang="zh-CN" sz="200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00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4" descr="âä¸­å½ç§å­¦é¢ Logoâçå¾çæç´¢ç»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897" y="2228903"/>
            <a:ext cx="537930" cy="56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File:Philips logo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897" y="4291031"/>
            <a:ext cx="415219" cy="52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8"/>
          <p:cNvSpPr>
            <a:spLocks noChangeArrowheads="1"/>
          </p:cNvSpPr>
          <p:nvPr/>
        </p:nvSpPr>
        <p:spPr bwMode="auto">
          <a:xfrm>
            <a:off x="5107443" y="1543730"/>
            <a:ext cx="54006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dirty="0">
                <a:ea typeface="黑体" panose="02010609060101010101" pitchFamily="49" charset="-122"/>
                <a:cs typeface="Times New Roman" panose="02020603050405020304" pitchFamily="18" charset="0"/>
              </a:rPr>
              <a:t>华东师范大学心理学系  本科</a:t>
            </a:r>
            <a:endParaRPr lang="en-US" altLang="zh-CN" sz="2200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9"/>
          <p:cNvSpPr>
            <a:spLocks noChangeArrowheads="1"/>
          </p:cNvSpPr>
          <p:nvPr/>
        </p:nvSpPr>
        <p:spPr bwMode="auto">
          <a:xfrm>
            <a:off x="5107443" y="2336883"/>
            <a:ext cx="678296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dirty="0">
                <a:ea typeface="黑体" panose="02010609060101010101" pitchFamily="49" charset="-122"/>
                <a:cs typeface="Times New Roman" panose="02020603050405020304" pitchFamily="18" charset="0"/>
              </a:rPr>
              <a:t>中国科学院神经科学研究所  硕博连读研究生</a:t>
            </a:r>
            <a:endParaRPr lang="en-US" altLang="zh-CN" sz="2200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0"/>
          <p:cNvSpPr>
            <a:spLocks noChangeArrowheads="1"/>
          </p:cNvSpPr>
          <p:nvPr/>
        </p:nvSpPr>
        <p:spPr bwMode="auto">
          <a:xfrm>
            <a:off x="5107443" y="3509402"/>
            <a:ext cx="52974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dirty="0">
                <a:ea typeface="黑体" panose="02010609060101010101" pitchFamily="49" charset="-122"/>
                <a:cs typeface="Times New Roman" panose="02020603050405020304" pitchFamily="18" charset="0"/>
              </a:rPr>
              <a:t>英国伯明翰大学心理学院 博士后</a:t>
            </a:r>
            <a:endParaRPr lang="en-US" altLang="zh-CN" sz="2200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2"/>
          <p:cNvSpPr>
            <a:spLocks noChangeArrowheads="1"/>
          </p:cNvSpPr>
          <p:nvPr/>
        </p:nvSpPr>
        <p:spPr bwMode="auto">
          <a:xfrm>
            <a:off x="5107444" y="4255203"/>
            <a:ext cx="65044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dirty="0">
                <a:ea typeface="黑体" panose="02010609060101010101" pitchFamily="49" charset="-122"/>
                <a:cs typeface="Times New Roman" panose="02020603050405020304" pitchFamily="18" charset="0"/>
              </a:rPr>
              <a:t>飞利浦研究院</a:t>
            </a:r>
            <a:r>
              <a:rPr lang="en-US" altLang="zh-CN" sz="2200" dirty="0"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200" dirty="0">
                <a:ea typeface="黑体" panose="02010609060101010101" pitchFamily="49" charset="-122"/>
                <a:cs typeface="Times New Roman" panose="02020603050405020304" pitchFamily="18" charset="0"/>
              </a:rPr>
              <a:t> 研发工程师，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虚拟现实技术开发</a:t>
            </a:r>
          </a:p>
        </p:txBody>
      </p:sp>
      <p:pic>
        <p:nvPicPr>
          <p:cNvPr id="19" name="Picture 4" descr="âåä¸å¸èå¤§å­¦âçå¾çæç´¢ç»æ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30" y="1375780"/>
            <a:ext cx="533845" cy="52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219460" y="1691838"/>
            <a:ext cx="1195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教育背景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19460" y="3907761"/>
            <a:ext cx="1153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工作经历</a:t>
            </a:r>
          </a:p>
        </p:txBody>
      </p:sp>
      <p:sp>
        <p:nvSpPr>
          <p:cNvPr id="2" name="矩形 1"/>
          <p:cNvSpPr/>
          <p:nvPr/>
        </p:nvSpPr>
        <p:spPr>
          <a:xfrm>
            <a:off x="6247019" y="5965379"/>
            <a:ext cx="52629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200" dirty="0"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中国心理学会工程心理学专业委员会委员</a:t>
            </a:r>
            <a:endParaRPr lang="en-US" altLang="zh-CN" sz="2200" dirty="0"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83203" y="226046"/>
            <a:ext cx="789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个人简介</a:t>
            </a:r>
          </a:p>
        </p:txBody>
      </p:sp>
    </p:spTree>
    <p:extLst>
      <p:ext uri="{BB962C8B-B14F-4D97-AF65-F5344CB8AC3E}">
        <p14:creationId xmlns:p14="http://schemas.microsoft.com/office/powerpoint/2010/main" val="3427794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9" y="811211"/>
            <a:ext cx="10788228" cy="54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24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87" y="1254577"/>
            <a:ext cx="8469313" cy="51845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658" y="362857"/>
            <a:ext cx="1103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神经元</a:t>
            </a:r>
          </a:p>
        </p:txBody>
      </p:sp>
    </p:spTree>
    <p:extLst>
      <p:ext uri="{BB962C8B-B14F-4D97-AF65-F5344CB8AC3E}">
        <p14:creationId xmlns:p14="http://schemas.microsoft.com/office/powerpoint/2010/main" val="443366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159" y="1266144"/>
            <a:ext cx="8326832" cy="54829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658" y="362857"/>
            <a:ext cx="1103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神经元网络</a:t>
            </a:r>
          </a:p>
        </p:txBody>
      </p:sp>
    </p:spTree>
    <p:extLst>
      <p:ext uri="{BB962C8B-B14F-4D97-AF65-F5344CB8AC3E}">
        <p14:creationId xmlns:p14="http://schemas.microsoft.com/office/powerpoint/2010/main" val="132064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6840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适应社会竞争的产物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人类的大脑 </a:t>
            </a:r>
          </a:p>
        </p:txBody>
      </p:sp>
      <p:pic>
        <p:nvPicPr>
          <p:cNvPr id="3074" name="Picture 2" descr="https://encrypted-tbn0.gstatic.com/images?q=tbn:ANd9GcRZeWL9QF8X7MlDTm8BF2TvtROvhX--knEnjZ9GQvBkct-3V6U&amp;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45" y="1212532"/>
            <a:ext cx="7484745" cy="527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21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PhineasGage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996" y="786374"/>
            <a:ext cx="3170238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7" name="Picture 3" descr="PhineasGag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76400"/>
            <a:ext cx="40830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2305635" y="786374"/>
            <a:ext cx="370165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돋움" pitchFamily="50" charset="-127"/>
              </a:rPr>
              <a:t>Phineas Gage</a:t>
            </a:r>
            <a:endParaRPr kumimoji="1" lang="en-US" altLang="ko-KR" sz="2000" b="1" dirty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돋움" pitchFamily="50" charset="-127"/>
            </a:endParaRPr>
          </a:p>
          <a:p>
            <a:pPr algn="ctr"/>
            <a:r>
              <a:rPr kumimoji="1" lang="en-US" altLang="ko-K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돋움" pitchFamily="50" charset="-127"/>
              </a:rPr>
              <a:t>(1823-1861, accident in 1848)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76200" y="23072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理解人性：人类的大脑</a:t>
            </a:r>
          </a:p>
        </p:txBody>
      </p:sp>
    </p:spTree>
    <p:extLst>
      <p:ext uri="{BB962C8B-B14F-4D97-AF65-F5344CB8AC3E}">
        <p14:creationId xmlns:p14="http://schemas.microsoft.com/office/powerpoint/2010/main" val="3315588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78" y="811088"/>
            <a:ext cx="7442371" cy="5919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87827" y="164757"/>
            <a:ext cx="6664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三重脑理论</a:t>
            </a:r>
          </a:p>
        </p:txBody>
      </p:sp>
    </p:spTree>
    <p:extLst>
      <p:ext uri="{BB962C8B-B14F-4D97-AF65-F5344CB8AC3E}">
        <p14:creationId xmlns:p14="http://schemas.microsoft.com/office/powerpoint/2010/main" val="2844052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76200" y="23072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理解人性：基因的竞争</a:t>
            </a:r>
          </a:p>
        </p:txBody>
      </p:sp>
      <p:pic>
        <p:nvPicPr>
          <p:cNvPr id="3076" name="Picture 4" descr="https://upload.wikimedia.org/wikipedia/commons/thumb/4/41/%E5%9F%BA%E5%9B%A0.png/220px-%E5%9F%BA%E5%9B%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590674"/>
            <a:ext cx="4774406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755705" y="5673209"/>
            <a:ext cx="205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图片来自 wikipedia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19799" y="2637541"/>
            <a:ext cx="4432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作为生物体，人类从根本上是由遗传物质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所决定得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19800" y="3963009"/>
            <a:ext cx="424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基因最基本动力就是复制</a:t>
            </a:r>
          </a:p>
        </p:txBody>
      </p:sp>
    </p:spTree>
    <p:extLst>
      <p:ext uri="{BB962C8B-B14F-4D97-AF65-F5344CB8AC3E}">
        <p14:creationId xmlns:p14="http://schemas.microsoft.com/office/powerpoint/2010/main" val="371153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53"/>
    </mc:Choice>
    <mc:Fallback xmlns="">
      <p:transition spd="slow" advTm="12595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水浒传：武松打虎》读后感700字-流书官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0" y="1039940"/>
            <a:ext cx="9696759" cy="581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77240" y="240030"/>
            <a:ext cx="1033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社会与生存</a:t>
            </a:r>
          </a:p>
        </p:txBody>
      </p:sp>
    </p:spTree>
    <p:extLst>
      <p:ext uri="{BB962C8B-B14F-4D97-AF65-F5344CB8AC3E}">
        <p14:creationId xmlns:p14="http://schemas.microsoft.com/office/powerpoint/2010/main" val="251428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601113718496&amp;di=07a8285d8f844442158d022f132a7bfe&amp;imgtype=0&amp;src=http%3A%2F%2Fwww.pifamm.com%2Ffile%2Fupload%2F201309%2F29%2F09-13-17-29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282" y="-1415143"/>
            <a:ext cx="13610638" cy="931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15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2183360" y="-1240656"/>
            <a:ext cx="2493983" cy="233389"/>
          </a:xfrm>
          <a:prstGeom prst="rect">
            <a:avLst/>
          </a:prstGeom>
          <a:solidFill>
            <a:srgbClr val="F5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158" y="1087434"/>
            <a:ext cx="7945974" cy="5188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80010"/>
            <a:ext cx="1218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人类社会脑</a:t>
            </a:r>
          </a:p>
        </p:txBody>
      </p:sp>
    </p:spTree>
    <p:extLst>
      <p:ext uri="{BB962C8B-B14F-4D97-AF65-F5344CB8AC3E}">
        <p14:creationId xmlns:p14="http://schemas.microsoft.com/office/powerpoint/2010/main" val="46902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0707">
        <p:fade/>
      </p:transition>
    </mc:Choice>
    <mc:Fallback xmlns="">
      <p:transition advClick="0" advTm="2070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E3045DE-FCA6-4C7B-9B78-50E7569110FF}"/>
              </a:ext>
            </a:extLst>
          </p:cNvPr>
          <p:cNvSpPr txBox="1"/>
          <p:nvPr/>
        </p:nvSpPr>
        <p:spPr>
          <a:xfrm>
            <a:off x="1632855" y="4690179"/>
            <a:ext cx="9122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心理学怎么研究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4E6E5F-7467-4A2B-B13D-F07A3F2FA5A9}"/>
              </a:ext>
            </a:extLst>
          </p:cNvPr>
          <p:cNvSpPr txBox="1"/>
          <p:nvPr/>
        </p:nvSpPr>
        <p:spPr>
          <a:xfrm>
            <a:off x="1632857" y="2362201"/>
            <a:ext cx="9122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心理学是什么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3DEA05-350F-4247-B338-5C354EFC0BCA}"/>
              </a:ext>
            </a:extLst>
          </p:cNvPr>
          <p:cNvSpPr txBox="1"/>
          <p:nvPr/>
        </p:nvSpPr>
        <p:spPr>
          <a:xfrm>
            <a:off x="1632855" y="3526190"/>
            <a:ext cx="9122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心理学怎么来的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51BF3A-E024-4E72-9AF0-0466CE33BB3F}"/>
              </a:ext>
            </a:extLst>
          </p:cNvPr>
          <p:cNvSpPr txBox="1"/>
          <p:nvPr/>
        </p:nvSpPr>
        <p:spPr>
          <a:xfrm>
            <a:off x="2242458" y="664029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2754959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2183360" y="-1240656"/>
            <a:ext cx="2493983" cy="233389"/>
          </a:xfrm>
          <a:prstGeom prst="rect">
            <a:avLst/>
          </a:prstGeom>
          <a:solidFill>
            <a:srgbClr val="F5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491"/>
            <a:ext cx="6279193" cy="48717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343" y="1516491"/>
            <a:ext cx="5548017" cy="486024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80010"/>
            <a:ext cx="1218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人类社会脑</a:t>
            </a:r>
          </a:p>
        </p:txBody>
      </p:sp>
    </p:spTree>
    <p:extLst>
      <p:ext uri="{BB962C8B-B14F-4D97-AF65-F5344CB8AC3E}">
        <p14:creationId xmlns:p14="http://schemas.microsoft.com/office/powerpoint/2010/main" val="13505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0707">
        <p:fade/>
      </p:transition>
    </mc:Choice>
    <mc:Fallback xmlns="">
      <p:transition advClick="0" advTm="20707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" y="379299"/>
            <a:ext cx="12149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古代先贤对心理与认知的思考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2223" y="5336907"/>
            <a:ext cx="264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亚里士多德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7548" y="2066747"/>
            <a:ext cx="1037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认知之心是一个独立存在的特殊实体，控制着人的身体活动 （心身二元）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2223" y="2842993"/>
            <a:ext cx="264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柏拉图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17548" y="3600748"/>
            <a:ext cx="10377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心灵位于大脑，人存在三种灵魂：理性灵魂（大脑）、无畏灵魂（胸腔）和情绪灵魂（腹腔）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2223" y="1263100"/>
            <a:ext cx="264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希波克拉底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17548" y="4574143"/>
            <a:ext cx="1037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人类知识是与生俱来的，后天学习使得这些知识德以复苏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17548" y="5931147"/>
            <a:ext cx="1037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人类的认知是从后天具体事务中获得的</a:t>
            </a:r>
          </a:p>
        </p:txBody>
      </p:sp>
    </p:spTree>
    <p:extLst>
      <p:ext uri="{BB962C8B-B14F-4D97-AF65-F5344CB8AC3E}">
        <p14:creationId xmlns:p14="http://schemas.microsoft.com/office/powerpoint/2010/main" val="561249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0128" y="317425"/>
            <a:ext cx="1037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笛卡尔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0722" y="1124774"/>
            <a:ext cx="10377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除了物质世界（例如人类躯壳），存在一个心灵世界，物质的世界通过科学研究来认识，心灵世界通过内省来认知。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0128" y="2761169"/>
            <a:ext cx="1037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洛克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0722" y="5306831"/>
            <a:ext cx="1037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先天的理性是形式，后天的经验是质料，二者结合形成了认知。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0128" y="4780469"/>
            <a:ext cx="1037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康德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722" y="3473268"/>
            <a:ext cx="10377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心灵和身体是统一的。心灵依赖身体提供感觉经验，身体依赖心灵储存和利用感觉信息。</a:t>
            </a:r>
          </a:p>
        </p:txBody>
      </p:sp>
    </p:spTree>
    <p:extLst>
      <p:ext uri="{BB962C8B-B14F-4D97-AF65-F5344CB8AC3E}">
        <p14:creationId xmlns:p14="http://schemas.microsoft.com/office/powerpoint/2010/main" val="3093675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47763" y="3478696"/>
            <a:ext cx="10391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6011186" y="67586"/>
            <a:ext cx="46337" cy="6452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660046" y="3661281"/>
            <a:ext cx="15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二元论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2686" y="3661281"/>
            <a:ext cx="15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一元论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14797" y="67586"/>
            <a:ext cx="208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认知经验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62422" y="6039761"/>
            <a:ext cx="208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认知主观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331898" y="1511531"/>
            <a:ext cx="264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亚里士多德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549924" y="5726446"/>
            <a:ext cx="264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柏拉图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228886" y="4890173"/>
            <a:ext cx="264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笛卡尔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339008" y="3217086"/>
            <a:ext cx="264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希波克拉底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13316" y="917632"/>
            <a:ext cx="264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洛克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793759" y="3127986"/>
            <a:ext cx="264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康德</a:t>
            </a:r>
          </a:p>
        </p:txBody>
      </p:sp>
    </p:spTree>
    <p:extLst>
      <p:ext uri="{BB962C8B-B14F-4D97-AF65-F5344CB8AC3E}">
        <p14:creationId xmlns:p14="http://schemas.microsoft.com/office/powerpoint/2010/main" val="64964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13" y="1717589"/>
            <a:ext cx="3492843" cy="48329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928" y="1717589"/>
            <a:ext cx="7278149" cy="48329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4185" y="288324"/>
            <a:ext cx="1096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意识的冰山模型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4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903"/>
    </mc:Choice>
    <mc:Fallback xmlns="">
      <p:transition spd="slow" advTm="32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34984" y="397484"/>
            <a:ext cx="887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心理学的独立与认知心理学的起源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7753" y="1165615"/>
            <a:ext cx="1037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联想主义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847" y="1807898"/>
            <a:ext cx="10295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通过联想来解释人类的心理现象。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人类的学习，通过普通（动物式）的联结，含有观念的联结、分析或抽象以及选择性的思维和推理。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7753" y="4113603"/>
            <a:ext cx="1037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结构主义（冯特）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4947" y="4841611"/>
            <a:ext cx="10442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心灵的最基本单元，以及各种元素合成心理复合体的方式和规律，建立一个心理化学体系。</a:t>
            </a:r>
          </a:p>
        </p:txBody>
      </p:sp>
    </p:spTree>
    <p:extLst>
      <p:ext uri="{BB962C8B-B14F-4D97-AF65-F5344CB8AC3E}">
        <p14:creationId xmlns:p14="http://schemas.microsoft.com/office/powerpoint/2010/main" val="3665183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503" y="727466"/>
            <a:ext cx="1037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机能主义（铁钦纳，詹姆斯）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1116" y="4165990"/>
            <a:ext cx="11106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只认客观观察，不认主观内省（可观察） 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S-R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反应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S-O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（机体）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-R</a:t>
            </a: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503" y="3465903"/>
            <a:ext cx="1037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行为主义（华生，托尔曼）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4428" y="1613291"/>
            <a:ext cx="11106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回答心理的功能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意识处于一种川流不惜的状态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意识流，它有一下重要的特性：意识是个人的，意识是经常变化的，每一个人的意识都是连续不断的。</a:t>
            </a:r>
          </a:p>
        </p:txBody>
      </p:sp>
    </p:spTree>
    <p:extLst>
      <p:ext uri="{BB962C8B-B14F-4D97-AF65-F5344CB8AC3E}">
        <p14:creationId xmlns:p14="http://schemas.microsoft.com/office/powerpoint/2010/main" val="1501652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5378" y="2975365"/>
            <a:ext cx="1110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发生认知论 （皮亚杰）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5378" y="489340"/>
            <a:ext cx="1110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格式塔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1138" y="1084653"/>
            <a:ext cx="11106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心理现象不能分解还原成基本的元素，而是一个经过组织的、动态的、不断变化的、由相互作用的一些事物构成的场。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1138" y="3751987"/>
            <a:ext cx="113776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人类的认知结构有四个基本概念：图式、同化、顺应和平衡。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图式是动作的结构和组织；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同化是将环境因素纳入到已有的图式之中；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顺应是改变主体的图式活动做以适应环境的变化；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个体通过同化和顺应的平衡达到机体和环境的平衡。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452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>
            <a:off x="1147763" y="3478696"/>
            <a:ext cx="10391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6011186" y="67586"/>
            <a:ext cx="46337" cy="6452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09613" y="3590925"/>
            <a:ext cx="113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单元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063288" y="3724275"/>
            <a:ext cx="113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67450" y="6150740"/>
            <a:ext cx="113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57523" y="0"/>
            <a:ext cx="113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787041" y="2665803"/>
            <a:ext cx="1752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联想主义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47763" y="5299466"/>
            <a:ext cx="1752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结构主义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298392" y="917966"/>
            <a:ext cx="1752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行为主义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816149" y="426272"/>
            <a:ext cx="225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发生认知论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770806" y="1221318"/>
            <a:ext cx="1752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格式塔</a:t>
            </a:r>
          </a:p>
        </p:txBody>
      </p:sp>
    </p:spTree>
    <p:extLst>
      <p:ext uri="{BB962C8B-B14F-4D97-AF65-F5344CB8AC3E}">
        <p14:creationId xmlns:p14="http://schemas.microsoft.com/office/powerpoint/2010/main" val="3404621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4940" y="421587"/>
            <a:ext cx="1175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思考题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70157" y="1946082"/>
            <a:ext cx="816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你认为心理学的研究中自上而下的理论建构更重要，还是而下而上实验更重要？</a:t>
            </a:r>
          </a:p>
        </p:txBody>
      </p:sp>
    </p:spTree>
    <p:extLst>
      <p:ext uri="{BB962C8B-B14F-4D97-AF65-F5344CB8AC3E}">
        <p14:creationId xmlns:p14="http://schemas.microsoft.com/office/powerpoint/2010/main" val="410025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47825" y="2600325"/>
            <a:ext cx="882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心理学是一门人性的学科</a:t>
            </a:r>
          </a:p>
        </p:txBody>
      </p:sp>
    </p:spTree>
    <p:extLst>
      <p:ext uri="{BB962C8B-B14F-4D97-AF65-F5344CB8AC3E}">
        <p14:creationId xmlns:p14="http://schemas.microsoft.com/office/powerpoint/2010/main" val="1751138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3032" y="670697"/>
            <a:ext cx="9261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如果你想培养一个顶级的格斗手，你会怎么培养她</a:t>
            </a:r>
          </a:p>
        </p:txBody>
      </p:sp>
      <p:pic>
        <p:nvPicPr>
          <p:cNvPr id="2052" name="Picture 4" descr="https://i1.kknews.cc/SIG=34o92bm/ctp-vzntr/56s76r3oo06846q793roo2rq58ror99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53" y="1343020"/>
            <a:ext cx="8780368" cy="495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88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encrypted-tbn0.gstatic.com/images?q=tbn:ANd9GcSQlLHIS51UWStcJJBi-EowJuYvngRDQMjWqeGdpAp8ngUe1ETh6A&amp;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00" y="1249003"/>
            <a:ext cx="9387082" cy="514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14400" y="387596"/>
            <a:ext cx="10805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你认为霍元甲和俄国大力士谁是更好的格斗手？</a:t>
            </a:r>
          </a:p>
        </p:txBody>
      </p:sp>
    </p:spTree>
    <p:extLst>
      <p:ext uri="{BB962C8B-B14F-4D97-AF65-F5344CB8AC3E}">
        <p14:creationId xmlns:p14="http://schemas.microsoft.com/office/powerpoint/2010/main" val="37792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jianshen8.com/uploads/allimg/190812/24_190812143241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2" y="2313850"/>
            <a:ext cx="46101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73563" y="412643"/>
            <a:ext cx="11088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一个格斗手需要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3562" y="1470874"/>
            <a:ext cx="4610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力量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682" y="2313850"/>
            <a:ext cx="5726215" cy="3181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43739" y="1470874"/>
            <a:ext cx="4610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使用力量的技巧</a:t>
            </a:r>
          </a:p>
        </p:txBody>
      </p:sp>
    </p:spTree>
    <p:extLst>
      <p:ext uri="{BB962C8B-B14F-4D97-AF65-F5344CB8AC3E}">
        <p14:creationId xmlns:p14="http://schemas.microsoft.com/office/powerpoint/2010/main" val="81693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33418" y="412643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一个格斗手需要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3562" y="1470874"/>
            <a:ext cx="4610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力量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43739" y="1470874"/>
            <a:ext cx="4610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使用力量的技巧</a:t>
            </a:r>
          </a:p>
        </p:txBody>
      </p:sp>
      <p:pic>
        <p:nvPicPr>
          <p:cNvPr id="7" name="Picture 12" descr="æè¿æ°å¨ä½ç»å¸ããBD 1080Pãéåç²ææcut_åå©åå©(ã-ã)ã¤ã­å¹²æ¯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39" y="2333164"/>
            <a:ext cx="4919323" cy="307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éåç²å¤§æè¥¿æ´å¤§åå£«_æåç¨ä»¥å¾·æäººè®©èå¤ä½©æ_åå©åå©(ã-ã)ã¤ã­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08" y="2333164"/>
            <a:ext cx="5045176" cy="31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70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é«ä¸­åå­¦ç¥è¯ç¹ï¼ç©è´¨çåç±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1" y="1877963"/>
            <a:ext cx="4053818" cy="465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74166" y="468118"/>
            <a:ext cx="4610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力量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理论框架</a:t>
            </a:r>
          </a:p>
        </p:txBody>
      </p:sp>
      <p:pic>
        <p:nvPicPr>
          <p:cNvPr id="7172" name="Picture 4" descr="https://thumbs.dreamstime.com/z/%E5%90%B8%E5%8F%96%E4%B8%8E%E6%B3%A8%E5%B0%84%E5%99%A8%E5%90%B8%E7%A7%BB%E7%AE%A1%E7%9A%84%E5%8C%96%E5%AD%A6%E5%B7%A5%E7%A8%8B%E5%B8%88%E7%9A%84%E6%89%8B%E6%A0%B7%E5%93%81%E5%9C%A8%E7%A0%94%E7%A9%B6%E5%AE%9E%E9%AA%8C%E5%AE%A4-1510667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725" y="1877963"/>
            <a:ext cx="5961987" cy="4303809"/>
          </a:xfrm>
          <a:prstGeom prst="rect">
            <a:avLst/>
          </a:prstGeom>
        </p:spPr>
      </p:pic>
      <p:sp useBgFill="1">
        <p:nvSpPr>
          <p:cNvPr id="9" name="文本框 8"/>
          <p:cNvSpPr txBox="1"/>
          <p:nvPr/>
        </p:nvSpPr>
        <p:spPr>
          <a:xfrm>
            <a:off x="5633383" y="468118"/>
            <a:ext cx="61063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使用力量的技巧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问题解决</a:t>
            </a:r>
          </a:p>
        </p:txBody>
      </p:sp>
    </p:spTree>
    <p:extLst>
      <p:ext uri="{BB962C8B-B14F-4D97-AF65-F5344CB8AC3E}">
        <p14:creationId xmlns:p14="http://schemas.microsoft.com/office/powerpoint/2010/main" val="14143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2551</TotalTime>
  <Words>980</Words>
  <Application>Microsoft Office PowerPoint</Application>
  <PresentationFormat>宽屏</PresentationFormat>
  <Paragraphs>173</Paragraphs>
  <Slides>39</Slides>
  <Notes>3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돋움</vt:lpstr>
      <vt:lpstr>等线</vt:lpstr>
      <vt:lpstr>等线 Light</vt:lpstr>
      <vt:lpstr>黑体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kuai</dc:creator>
  <cp:lastModifiedBy>kuai</cp:lastModifiedBy>
  <cp:revision>114</cp:revision>
  <dcterms:created xsi:type="dcterms:W3CDTF">2019-02-17T08:20:27Z</dcterms:created>
  <dcterms:modified xsi:type="dcterms:W3CDTF">2021-09-09T00:14:53Z</dcterms:modified>
</cp:coreProperties>
</file>